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63" r:id="rId5"/>
  </p:sldMasterIdLst>
  <p:sldIdLst>
    <p:sldId id="266" r:id="rId6"/>
    <p:sldId id="265" r:id="rId7"/>
    <p:sldId id="303" r:id="rId8"/>
    <p:sldId id="268" r:id="rId9"/>
    <p:sldId id="270" r:id="rId10"/>
    <p:sldId id="269" r:id="rId11"/>
    <p:sldId id="272" r:id="rId12"/>
    <p:sldId id="304" r:id="rId13"/>
    <p:sldId id="305" r:id="rId14"/>
    <p:sldId id="306" r:id="rId15"/>
    <p:sldId id="301" r:id="rId16"/>
    <p:sldId id="307" r:id="rId17"/>
    <p:sldId id="308" r:id="rId18"/>
    <p:sldId id="302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452320" cy="595107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9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71389"/>
            <a:ext cx="8229600" cy="438194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196752"/>
            <a:ext cx="2057400" cy="5184576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96752"/>
            <a:ext cx="6019800" cy="5184576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043608" y="4941168"/>
            <a:ext cx="7848872" cy="115212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/>
            </a:lvl1pPr>
          </a:lstStyle>
          <a:p>
            <a:r>
              <a:rPr lang="cs-CZ" dirty="0" smtClean="0"/>
              <a:t>Poděkování / Kontakt …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38194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2008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81126"/>
            <a:ext cx="4040188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3004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041775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3004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2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8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7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3008313" cy="10801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328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42590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95049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2636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50445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71389"/>
            <a:ext cx="8229600" cy="438194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196752"/>
            <a:ext cx="2057400" cy="5184576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96752"/>
            <a:ext cx="6019800" cy="5184576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2008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81126"/>
            <a:ext cx="4040188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3004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041775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3004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3008313" cy="10801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328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42590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95049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2636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50445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2071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0"/>
            <a:ext cx="1403648" cy="9458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5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2071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0"/>
            <a:ext cx="1403648" cy="9458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598168"/>
            <a:ext cx="6400800" cy="982960"/>
          </a:xfrm>
        </p:spPr>
        <p:txBody>
          <a:bodyPr>
            <a:normAutofit/>
          </a:bodyPr>
          <a:lstStyle/>
          <a:p>
            <a:r>
              <a:rPr lang="cs-CZ" dirty="0" smtClean="0"/>
              <a:t>Vytvoření a správa účtu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996" y="1916832"/>
            <a:ext cx="4644008" cy="157896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755576" y="4449886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ORCiD</a:t>
            </a:r>
            <a:r>
              <a:rPr lang="cs-CZ" dirty="0" smtClean="0"/>
              <a:t> je nezisková organizace podporovaná mezinárodní komunitou skládající se z výzkumných institucí, vydavatelů, sponzorů, odborných organizací a dalších důležitých hráčů v prostředí výzkumu. </a:t>
            </a:r>
            <a:endParaRPr lang="cs-CZ" dirty="0"/>
          </a:p>
        </p:txBody>
      </p:sp>
      <p:sp>
        <p:nvSpPr>
          <p:cNvPr id="6" name="Nadpis 6"/>
          <p:cNvSpPr txBox="1">
            <a:spLocks/>
          </p:cNvSpPr>
          <p:nvPr/>
        </p:nvSpPr>
        <p:spPr>
          <a:xfrm>
            <a:off x="0" y="0"/>
            <a:ext cx="7452320" cy="595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2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364088" y="567402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Dominik Bláha</a:t>
            </a:r>
          </a:p>
          <a:p>
            <a:pPr algn="r"/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blahad@sic.czu.cz</a:t>
            </a:r>
            <a:endParaRPr lang="cs-CZ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3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Přidání publikací ze </a:t>
            </a:r>
            <a:r>
              <a:rPr lang="cs-CZ" dirty="0" err="1" smtClean="0"/>
              <a:t>Scopusu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8" y="692695"/>
            <a:ext cx="7182544" cy="6131045"/>
          </a:xfrm>
        </p:spPr>
      </p:pic>
      <p:sp>
        <p:nvSpPr>
          <p:cNvPr id="7" name="Obdélník 6"/>
          <p:cNvSpPr/>
          <p:nvPr/>
        </p:nvSpPr>
        <p:spPr>
          <a:xfrm>
            <a:off x="2051720" y="6165304"/>
            <a:ext cx="525658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589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 txBox="1">
            <a:spLocks/>
          </p:cNvSpPr>
          <p:nvPr/>
        </p:nvSpPr>
        <p:spPr>
          <a:xfrm>
            <a:off x="0" y="0"/>
            <a:ext cx="7452320" cy="595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smtClean="0"/>
              <a:t>orcid.org </a:t>
            </a:r>
            <a:r>
              <a:rPr lang="cs-CZ" sz="2800" dirty="0" smtClean="0"/>
              <a:t>– nastavení </a:t>
            </a:r>
            <a:r>
              <a:rPr lang="cs-CZ" sz="2800" dirty="0" smtClean="0"/>
              <a:t>účtu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5" t="10012" r="15405"/>
          <a:stretch/>
        </p:blipFill>
        <p:spPr>
          <a:xfrm>
            <a:off x="323528" y="836712"/>
            <a:ext cx="8455419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bdélník 5"/>
          <p:cNvSpPr/>
          <p:nvPr/>
        </p:nvSpPr>
        <p:spPr>
          <a:xfrm>
            <a:off x="7036898" y="1941771"/>
            <a:ext cx="10081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33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 txBox="1">
            <a:spLocks/>
          </p:cNvSpPr>
          <p:nvPr/>
        </p:nvSpPr>
        <p:spPr>
          <a:xfrm>
            <a:off x="0" y="0"/>
            <a:ext cx="7452320" cy="595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smtClean="0"/>
              <a:t>orcid.org – </a:t>
            </a:r>
            <a:r>
              <a:rPr lang="cs-CZ" sz="2800" dirty="0" smtClean="0"/>
              <a:t>nastavení účtu 1/2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0" y="764704"/>
            <a:ext cx="6723419" cy="5894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Čárový bublinový popisek 2 8"/>
          <p:cNvSpPr/>
          <p:nvPr/>
        </p:nvSpPr>
        <p:spPr>
          <a:xfrm flipH="1">
            <a:off x="179512" y="3004851"/>
            <a:ext cx="1584176" cy="120202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867"/>
              <a:gd name="adj6" fmla="val -20552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Tato volba pro přepnutí účtu přibude osobě spravující váš účet.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0" name="Čárový bublinový popisek 2 9"/>
          <p:cNvSpPr/>
          <p:nvPr/>
        </p:nvSpPr>
        <p:spPr>
          <a:xfrm>
            <a:off x="7480732" y="1340768"/>
            <a:ext cx="1584176" cy="96017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5005"/>
              <a:gd name="adj6" fmla="val -14531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Nastavení alternativního </a:t>
            </a:r>
            <a:r>
              <a:rPr lang="cs-CZ" sz="1600" dirty="0" smtClean="0">
                <a:solidFill>
                  <a:schemeClr val="tx1"/>
                </a:solidFill>
              </a:rPr>
              <a:t>e-mailu a četnosti notifikací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2" name="Čárový bublinový popisek 2 11"/>
          <p:cNvSpPr/>
          <p:nvPr/>
        </p:nvSpPr>
        <p:spPr>
          <a:xfrm>
            <a:off x="7480732" y="2420888"/>
            <a:ext cx="1584176" cy="124820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4713"/>
              <a:gd name="adj6" fmla="val -142816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Změna globálního nastavení viditelných informací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3" name="Čárový bublinový popisek 2 12"/>
          <p:cNvSpPr/>
          <p:nvPr/>
        </p:nvSpPr>
        <p:spPr>
          <a:xfrm>
            <a:off x="7480732" y="3789039"/>
            <a:ext cx="1584176" cy="124820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5870"/>
              <a:gd name="adj6" fmla="val -100313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Smazání a přesměrování duplicitního ORCID ID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4" name="Čárový bublinový popisek 2 13"/>
          <p:cNvSpPr/>
          <p:nvPr/>
        </p:nvSpPr>
        <p:spPr>
          <a:xfrm>
            <a:off x="7481507" y="5157190"/>
            <a:ext cx="1584176" cy="124820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8440"/>
              <a:gd name="adj6" fmla="val -143341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Zabezpečení účtu pomocí </a:t>
            </a:r>
            <a:r>
              <a:rPr lang="cs-CZ" sz="1600" dirty="0" err="1" smtClean="0">
                <a:solidFill>
                  <a:schemeClr val="tx1"/>
                </a:solidFill>
              </a:rPr>
              <a:t>dvoufaktorové</a:t>
            </a:r>
            <a:r>
              <a:rPr lang="cs-CZ" sz="1600" dirty="0" smtClean="0">
                <a:solidFill>
                  <a:schemeClr val="tx1"/>
                </a:solidFill>
              </a:rPr>
              <a:t> autentizace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5" name="Čárový bublinový popisek 2 14"/>
          <p:cNvSpPr/>
          <p:nvPr/>
        </p:nvSpPr>
        <p:spPr>
          <a:xfrm flipH="1">
            <a:off x="179512" y="4436235"/>
            <a:ext cx="1584176" cy="218038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653"/>
              <a:gd name="adj6" fmla="val -45739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Organizace, kterým jste udělili přístup k vašemu </a:t>
            </a:r>
            <a:r>
              <a:rPr lang="cs-CZ" sz="1600" dirty="0" err="1" smtClean="0">
                <a:solidFill>
                  <a:schemeClr val="tx1"/>
                </a:solidFill>
              </a:rPr>
              <a:t>ORCIDu</a:t>
            </a:r>
            <a:r>
              <a:rPr lang="cs-CZ" sz="1600" dirty="0" smtClean="0">
                <a:solidFill>
                  <a:schemeClr val="tx1"/>
                </a:solidFill>
              </a:rPr>
              <a:t>. Např. vydavatelé, univerzitní systémy atp.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7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 txBox="1">
            <a:spLocks/>
          </p:cNvSpPr>
          <p:nvPr/>
        </p:nvSpPr>
        <p:spPr>
          <a:xfrm>
            <a:off x="0" y="0"/>
            <a:ext cx="7452320" cy="595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smtClean="0"/>
              <a:t>orcid.org – </a:t>
            </a:r>
            <a:r>
              <a:rPr lang="cs-CZ" sz="2800" dirty="0" smtClean="0"/>
              <a:t>nastavení účtu 2/2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0" y="2185923"/>
            <a:ext cx="6552719" cy="3425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Čárový bublinový popisek 2 7"/>
          <p:cNvSpPr/>
          <p:nvPr/>
        </p:nvSpPr>
        <p:spPr>
          <a:xfrm flipH="1">
            <a:off x="5888858" y="1052736"/>
            <a:ext cx="1779485" cy="1224136"/>
          </a:xfrm>
          <a:prstGeom prst="borderCallout2">
            <a:avLst>
              <a:gd name="adj1" fmla="val 19617"/>
              <a:gd name="adj2" fmla="val 108683"/>
              <a:gd name="adj3" fmla="val 18750"/>
              <a:gd name="adj4" fmla="val 120289"/>
              <a:gd name="adj5" fmla="val 154304"/>
              <a:gd name="adj6" fmla="val 375302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Umožnění přístupu jiné osobě registrované </a:t>
            </a:r>
            <a:r>
              <a:rPr lang="cs-CZ" sz="1600" dirty="0" smtClean="0">
                <a:solidFill>
                  <a:schemeClr val="tx1"/>
                </a:solidFill>
              </a:rPr>
              <a:t>na </a:t>
            </a:r>
            <a:r>
              <a:rPr lang="cs-CZ" sz="1600" dirty="0" err="1" smtClean="0">
                <a:solidFill>
                  <a:schemeClr val="tx1"/>
                </a:solidFill>
              </a:rPr>
              <a:t>ORCiDu</a:t>
            </a:r>
            <a:r>
              <a:rPr lang="cs-CZ" sz="1600" dirty="0" smtClean="0">
                <a:solidFill>
                  <a:schemeClr val="tx1"/>
                </a:solidFill>
              </a:rPr>
              <a:t> ke správě </a:t>
            </a:r>
            <a:r>
              <a:rPr lang="cs-CZ" sz="1600" dirty="0" smtClean="0">
                <a:solidFill>
                  <a:schemeClr val="tx1"/>
                </a:solidFill>
              </a:rPr>
              <a:t>vašeho účtu.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3" name="Čárový bublinový popisek 2 12"/>
          <p:cNvSpPr/>
          <p:nvPr/>
        </p:nvSpPr>
        <p:spPr>
          <a:xfrm flipH="1">
            <a:off x="7164288" y="2492896"/>
            <a:ext cx="1779485" cy="1224136"/>
          </a:xfrm>
          <a:prstGeom prst="borderCallout2">
            <a:avLst>
              <a:gd name="adj1" fmla="val 19617"/>
              <a:gd name="adj2" fmla="val 108683"/>
              <a:gd name="adj3" fmla="val 18750"/>
              <a:gd name="adj4" fmla="val 120289"/>
              <a:gd name="adj5" fmla="val 119672"/>
              <a:gd name="adj6" fmla="val 427622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Účty, ke kterým máte udělen přístup.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4" name="Čárový bublinový popisek 2 13"/>
          <p:cNvSpPr/>
          <p:nvPr/>
        </p:nvSpPr>
        <p:spPr>
          <a:xfrm flipH="1">
            <a:off x="7164287" y="3933056"/>
            <a:ext cx="1779485" cy="1296144"/>
          </a:xfrm>
          <a:prstGeom prst="borderCallout2">
            <a:avLst>
              <a:gd name="adj1" fmla="val 19617"/>
              <a:gd name="adj2" fmla="val 108683"/>
              <a:gd name="adj3" fmla="val 18750"/>
              <a:gd name="adj4" fmla="val 120289"/>
              <a:gd name="adj5" fmla="val 99300"/>
              <a:gd name="adj6" fmla="val 424352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Výpis alternativních přihlášení k účtu. Zde institucionální </a:t>
            </a:r>
            <a:r>
              <a:rPr lang="cs-CZ" sz="1600" dirty="0" err="1" smtClean="0">
                <a:solidFill>
                  <a:schemeClr val="tx1"/>
                </a:solidFill>
              </a:rPr>
              <a:t>login</a:t>
            </a:r>
            <a:r>
              <a:rPr lang="cs-CZ" sz="1600" dirty="0" smtClean="0">
                <a:solidFill>
                  <a:schemeClr val="tx1"/>
                </a:solidFill>
              </a:rPr>
              <a:t>.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5688632" cy="5184576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2">
                    <a:lumMod val="50000"/>
                  </a:schemeClr>
                </a:solidFill>
              </a:rPr>
              <a:t>Jak to funguje?</a:t>
            </a:r>
          </a:p>
          <a:p>
            <a:pPr marL="514350" indent="-514350" algn="l">
              <a:buFont typeface="+mj-lt"/>
              <a:buAutoNum type="arabicPeriod"/>
            </a:pP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Autorizujte </a:t>
            </a:r>
            <a:r>
              <a:rPr lang="cs-CZ" i="1" dirty="0" err="1" smtClean="0">
                <a:solidFill>
                  <a:schemeClr val="tx2">
                    <a:lumMod val="50000"/>
                  </a:schemeClr>
                </a:solidFill>
              </a:rPr>
              <a:t>CrossRef</a:t>
            </a:r>
            <a:r>
              <a:rPr lang="cs-CZ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2">
                    <a:lumMod val="50000"/>
                  </a:schemeClr>
                </a:solidFill>
              </a:rPr>
              <a:t>Metadata</a:t>
            </a:r>
            <a:r>
              <a:rPr lang="cs-CZ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2">
                    <a:lumMod val="50000"/>
                  </a:schemeClr>
                </a:solidFill>
              </a:rPr>
              <a:t>Search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 přes doplněk v sekci </a:t>
            </a:r>
            <a:r>
              <a:rPr lang="cs-CZ" i="1" dirty="0" smtClean="0">
                <a:solidFill>
                  <a:schemeClr val="tx2">
                    <a:lumMod val="50000"/>
                  </a:schemeClr>
                </a:solidFill>
              </a:rPr>
              <a:t>Works.</a:t>
            </a:r>
            <a:endParaRPr lang="cs-CZ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Přiložte váš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</a:rPr>
              <a:t>ORCiD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 kdykoliv 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publikujete článek.</a:t>
            </a:r>
            <a:endParaRPr lang="cs-CZ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Jakmile dostane 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váš článek 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DOI, 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přidá se automaticky 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do vašeho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</a:rPr>
              <a:t>ORCiD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profilu.</a:t>
            </a:r>
            <a:endParaRPr lang="cs-CZ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Nadpis 6"/>
          <p:cNvSpPr txBox="1">
            <a:spLocks/>
          </p:cNvSpPr>
          <p:nvPr/>
        </p:nvSpPr>
        <p:spPr>
          <a:xfrm>
            <a:off x="0" y="0"/>
            <a:ext cx="7452320" cy="595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smtClean="0"/>
              <a:t>orcid.org – </a:t>
            </a:r>
            <a:r>
              <a:rPr lang="cs-CZ" sz="2800" dirty="0"/>
              <a:t>a</a:t>
            </a:r>
            <a:r>
              <a:rPr lang="cs-CZ" sz="2800" dirty="0" smtClean="0"/>
              <a:t>utomatické přidávání publikací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24744"/>
            <a:ext cx="28575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93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Přihlášení přes instituci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3185"/>
            <a:ext cx="6341658" cy="4748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délník 8"/>
          <p:cNvSpPr/>
          <p:nvPr/>
        </p:nvSpPr>
        <p:spPr>
          <a:xfrm>
            <a:off x="6372200" y="1387837"/>
            <a:ext cx="720080" cy="2160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4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Přihlášení přes instituci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369326"/>
            <a:ext cx="8721175" cy="4723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délník 8"/>
          <p:cNvSpPr/>
          <p:nvPr/>
        </p:nvSpPr>
        <p:spPr>
          <a:xfrm>
            <a:off x="4572000" y="3261552"/>
            <a:ext cx="1080120" cy="2228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531986" y="3735358"/>
            <a:ext cx="1544070" cy="3417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2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Registrace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3777314" cy="5923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Čárový bublinový popisek 2 1"/>
          <p:cNvSpPr/>
          <p:nvPr/>
        </p:nvSpPr>
        <p:spPr>
          <a:xfrm flipH="1">
            <a:off x="6660232" y="1484784"/>
            <a:ext cx="1584176" cy="1368152"/>
          </a:xfrm>
          <a:prstGeom prst="borderCallout2">
            <a:avLst>
              <a:gd name="adj1" fmla="val 73433"/>
              <a:gd name="adj2" fmla="val 108158"/>
              <a:gd name="adj3" fmla="val 74041"/>
              <a:gd name="adj4" fmla="val 126586"/>
              <a:gd name="adj5" fmla="val 270885"/>
              <a:gd name="adj6" fmla="val 433051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Globální nastavení veřejnosti informací v profilu</a:t>
            </a: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59" y="3029435"/>
            <a:ext cx="3777314" cy="3247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ahnutá šipka nahoru 2"/>
          <p:cNvSpPr/>
          <p:nvPr/>
        </p:nvSpPr>
        <p:spPr>
          <a:xfrm>
            <a:off x="3757464" y="5949280"/>
            <a:ext cx="2326704" cy="894351"/>
          </a:xfrm>
          <a:prstGeom prst="curvedUp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Čárový bublinový popisek 2 8"/>
          <p:cNvSpPr/>
          <p:nvPr/>
        </p:nvSpPr>
        <p:spPr>
          <a:xfrm flipH="1">
            <a:off x="4552445" y="800708"/>
            <a:ext cx="1584176" cy="1368152"/>
          </a:xfrm>
          <a:prstGeom prst="borderCallout2">
            <a:avLst>
              <a:gd name="adj1" fmla="val 73433"/>
              <a:gd name="adj2" fmla="val 108158"/>
              <a:gd name="adj3" fmla="val 74041"/>
              <a:gd name="adj4" fmla="val 126586"/>
              <a:gd name="adj5" fmla="val 170633"/>
              <a:gd name="adj6" fmla="val 286125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Doporučujeme nastavit i další neinstitucionální e-mail.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Nastavení veřejných položek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" y="620688"/>
            <a:ext cx="6964783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Čárový bublinový popisek 2 7"/>
          <p:cNvSpPr/>
          <p:nvPr/>
        </p:nvSpPr>
        <p:spPr>
          <a:xfrm>
            <a:off x="7425564" y="4581128"/>
            <a:ext cx="1584176" cy="136815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457"/>
              <a:gd name="adj6" fmla="val -41375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Nastavení </a:t>
            </a:r>
            <a:r>
              <a:rPr lang="cs-CZ" sz="1600" dirty="0">
                <a:solidFill>
                  <a:schemeClr val="tx1"/>
                </a:solidFill>
              </a:rPr>
              <a:t>veřejnosti </a:t>
            </a:r>
            <a:r>
              <a:rPr lang="cs-CZ" sz="1600" dirty="0" smtClean="0">
                <a:solidFill>
                  <a:schemeClr val="tx1"/>
                </a:solidFill>
              </a:rPr>
              <a:t>jednotlivých položek v profilu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9" name="Čárový bublinový popisek 2 8"/>
          <p:cNvSpPr/>
          <p:nvPr/>
        </p:nvSpPr>
        <p:spPr>
          <a:xfrm flipH="1">
            <a:off x="7308304" y="1399985"/>
            <a:ext cx="1584176" cy="792088"/>
          </a:xfrm>
          <a:prstGeom prst="borderCallout2">
            <a:avLst>
              <a:gd name="adj1" fmla="val 17701"/>
              <a:gd name="adj2" fmla="val 107633"/>
              <a:gd name="adj3" fmla="val 17701"/>
              <a:gd name="adj4" fmla="val 123437"/>
              <a:gd name="adj5" fmla="val 168873"/>
              <a:gd name="adj6" fmla="val 477001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Zobrazení profilu jako návštěvník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Ukázkový profil veřejná část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962404"/>
            <a:ext cx="7416824" cy="5706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16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0" t="10606" r="24264" b="15151"/>
          <a:stretch/>
        </p:blipFill>
        <p:spPr>
          <a:xfrm>
            <a:off x="2244" y="620688"/>
            <a:ext cx="7522084" cy="5733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Nadpis 6"/>
          <p:cNvSpPr txBox="1">
            <a:spLocks/>
          </p:cNvSpPr>
          <p:nvPr/>
        </p:nvSpPr>
        <p:spPr>
          <a:xfrm>
            <a:off x="0" y="0"/>
            <a:ext cx="7452320" cy="595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smtClean="0"/>
              <a:t>Přidání publikací</a:t>
            </a:r>
            <a:endParaRPr lang="cs-CZ" dirty="0"/>
          </a:p>
        </p:txBody>
      </p:sp>
      <p:sp>
        <p:nvSpPr>
          <p:cNvPr id="12" name="Čárový bublinový popisek 2 11"/>
          <p:cNvSpPr/>
          <p:nvPr/>
        </p:nvSpPr>
        <p:spPr>
          <a:xfrm>
            <a:off x="7596336" y="3774321"/>
            <a:ext cx="1440160" cy="7650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3679"/>
              <a:gd name="adj6" fmla="val -82854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Import přes DOI identifikátor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3" name="Čárový bublinový popisek 2 12"/>
          <p:cNvSpPr/>
          <p:nvPr/>
        </p:nvSpPr>
        <p:spPr>
          <a:xfrm>
            <a:off x="7596336" y="4702799"/>
            <a:ext cx="1440160" cy="74415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7135"/>
              <a:gd name="adj6" fmla="val -79396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Import přes </a:t>
            </a:r>
            <a:r>
              <a:rPr lang="cs-CZ" sz="1600" dirty="0" err="1" smtClean="0">
                <a:solidFill>
                  <a:schemeClr val="tx1"/>
                </a:solidFill>
              </a:rPr>
              <a:t>BibTex</a:t>
            </a:r>
            <a:r>
              <a:rPr lang="cs-CZ" sz="1600" dirty="0" smtClean="0">
                <a:solidFill>
                  <a:schemeClr val="tx1"/>
                </a:solidFill>
              </a:rPr>
              <a:t> soubor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4" name="Čárový bublinový popisek 2 13"/>
          <p:cNvSpPr/>
          <p:nvPr/>
        </p:nvSpPr>
        <p:spPr>
          <a:xfrm>
            <a:off x="7596336" y="5610405"/>
            <a:ext cx="1440160" cy="74415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6941"/>
              <a:gd name="adj6" fmla="val -81122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Import ručně vyplněním polí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1" name="Čárový bublinový popisek 2 10"/>
          <p:cNvSpPr/>
          <p:nvPr/>
        </p:nvSpPr>
        <p:spPr>
          <a:xfrm>
            <a:off x="7596336" y="2845843"/>
            <a:ext cx="1440160" cy="7650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0827"/>
              <a:gd name="adj6" fmla="val -80545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Import ze </a:t>
            </a:r>
            <a:r>
              <a:rPr lang="cs-CZ" sz="1600" dirty="0" err="1" smtClean="0">
                <a:solidFill>
                  <a:schemeClr val="tx1"/>
                </a:solidFill>
              </a:rPr>
              <a:t>Scopusu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6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95748"/>
            <a:ext cx="3791172" cy="1668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Nadpis 6"/>
          <p:cNvSpPr txBox="1">
            <a:spLocks/>
          </p:cNvSpPr>
          <p:nvPr/>
        </p:nvSpPr>
        <p:spPr>
          <a:xfrm>
            <a:off x="0" y="0"/>
            <a:ext cx="7452320" cy="595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smtClean="0"/>
              <a:t>Přidání publikací podle DOI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098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4752528" cy="6050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Nadpis 6"/>
          <p:cNvSpPr txBox="1">
            <a:spLocks/>
          </p:cNvSpPr>
          <p:nvPr/>
        </p:nvSpPr>
        <p:spPr>
          <a:xfrm>
            <a:off x="0" y="0"/>
            <a:ext cx="7452320" cy="595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smtClean="0"/>
              <a:t>Přidání publikací podle DOI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5940152" y="1484784"/>
            <a:ext cx="2232248" cy="144016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Údaje se automaticky doplní z databáze Crossref přidělující DOI</a:t>
            </a:r>
            <a:endParaRPr lang="cs-CZ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bsahové stránky - barevné pozadí">
  <a:themeElements>
    <a:clrScheme name="Vlastní 2">
      <a:dk1>
        <a:srgbClr val="3E3E3E"/>
      </a:dk1>
      <a:lt1>
        <a:srgbClr val="FFFFFF"/>
      </a:lt1>
      <a:dk2>
        <a:srgbClr val="8C8C8C"/>
      </a:dk2>
      <a:lt2>
        <a:srgbClr val="FEAB29"/>
      </a:lt2>
      <a:accent1>
        <a:srgbClr val="DAD6B9"/>
      </a:accent1>
      <a:accent2>
        <a:srgbClr val="DAD388"/>
      </a:accent2>
      <a:accent3>
        <a:srgbClr val="E3C955"/>
      </a:accent3>
      <a:accent4>
        <a:srgbClr val="FCB734"/>
      </a:accent4>
      <a:accent5>
        <a:srgbClr val="EA8D1F"/>
      </a:accent5>
      <a:accent6>
        <a:srgbClr val="BB5918"/>
      </a:accent6>
      <a:hlink>
        <a:srgbClr val="DC8601"/>
      </a:hlink>
      <a:folHlink>
        <a:srgbClr val="8C8C8C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bsahové stránky - bílé pozadí">
  <a:themeElements>
    <a:clrScheme name="CZU_4b">
      <a:dk1>
        <a:srgbClr val="3E3E3E"/>
      </a:dk1>
      <a:lt1>
        <a:srgbClr val="FFFFFF"/>
      </a:lt1>
      <a:dk2>
        <a:srgbClr val="8C8C8C"/>
      </a:dk2>
      <a:lt2>
        <a:srgbClr val="FEAB29"/>
      </a:lt2>
      <a:accent1>
        <a:srgbClr val="DAD6B9"/>
      </a:accent1>
      <a:accent2>
        <a:srgbClr val="DAD388"/>
      </a:accent2>
      <a:accent3>
        <a:srgbClr val="E3C955"/>
      </a:accent3>
      <a:accent4>
        <a:srgbClr val="FCB734"/>
      </a:accent4>
      <a:accent5>
        <a:srgbClr val="EA8D1F"/>
      </a:accent5>
      <a:accent6>
        <a:srgbClr val="BB5918"/>
      </a:accent6>
      <a:hlink>
        <a:srgbClr val="FFFFFF"/>
      </a:hlink>
      <a:folHlink>
        <a:srgbClr val="FFFFF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4D2947EC67E364C986221096D351A43" ma:contentTypeVersion="11" ma:contentTypeDescription="Vytvoří nový dokument" ma:contentTypeScope="" ma:versionID="14ee08a71a1b96a8b3a1274811785877">
  <xsd:schema xmlns:xsd="http://www.w3.org/2001/XMLSchema" xmlns:xs="http://www.w3.org/2001/XMLSchema" xmlns:p="http://schemas.microsoft.com/office/2006/metadata/properties" xmlns:ns3="a487a936-9986-45e3-9738-95cebade9541" xmlns:ns4="7ce225a2-a98d-4bbf-af02-884ef656fcfa" targetNamespace="http://schemas.microsoft.com/office/2006/metadata/properties" ma:root="true" ma:fieldsID="e5379e896fdb117e118be7118ff5966d" ns3:_="" ns4:_="">
    <xsd:import namespace="a487a936-9986-45e3-9738-95cebade9541"/>
    <xsd:import namespace="7ce225a2-a98d-4bbf-af02-884ef656fc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7a936-9986-45e3-9738-95cebade95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225a2-a98d-4bbf-af02-884ef656fcf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CD98B2-A20A-4C41-87C6-C55B912CCF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87a936-9986-45e3-9738-95cebade9541"/>
    <ds:schemaRef ds:uri="7ce225a2-a98d-4bbf-af02-884ef656fc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BBB4C6-3728-4481-AA5A-D3465F8F2738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7ce225a2-a98d-4bbf-af02-884ef656fcfa"/>
    <ds:schemaRef ds:uri="a487a936-9986-45e3-9738-95cebade954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55BB8E2-FA23-4EF9-A64A-7A988834AE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CZU_B3_CZ</Template>
  <TotalTime>1414</TotalTime>
  <Words>244</Words>
  <Application>Microsoft Office PowerPoint</Application>
  <PresentationFormat>Předvádění na obrazovce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Obsahové stránky - barevné pozadí</vt:lpstr>
      <vt:lpstr>1_Obsahové stránky - bílé pozadí</vt:lpstr>
      <vt:lpstr>Prezentace aplikace PowerPoint</vt:lpstr>
      <vt:lpstr>Přihlášení přes instituci</vt:lpstr>
      <vt:lpstr>Přihlášení přes instituci</vt:lpstr>
      <vt:lpstr>Registrace</vt:lpstr>
      <vt:lpstr>Nastavení veřejných položek</vt:lpstr>
      <vt:lpstr>Ukázkový profil veřejná část</vt:lpstr>
      <vt:lpstr>Prezentace aplikace PowerPoint</vt:lpstr>
      <vt:lpstr>Prezentace aplikace PowerPoint</vt:lpstr>
      <vt:lpstr>Prezentace aplikace PowerPoint</vt:lpstr>
      <vt:lpstr>Přidání publikací ze Scopusu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Správa vědeckého profilu</dc:title>
  <dc:creator>blahad</dc:creator>
  <cp:lastModifiedBy>Bláha Dominik</cp:lastModifiedBy>
  <cp:revision>62</cp:revision>
  <dcterms:created xsi:type="dcterms:W3CDTF">2016-11-28T12:18:14Z</dcterms:created>
  <dcterms:modified xsi:type="dcterms:W3CDTF">2019-11-20T15:55:47Z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0x01010034D2947EC67E364C986221096D351A43</vt:lpwstr>
  </property>
</Properties>
</file>